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embeddedFontLst>
    <p:embeddedFont>
      <p:font typeface="Quicksand"/>
      <p:regular r:id="rId17"/>
      <p:bold r:id="rId18"/>
    </p:embeddedFont>
    <p:embeddedFont>
      <p:font typeface="Quicksand SemiBold"/>
      <p:regular r:id="rId19"/>
      <p:bold r:id="rId20"/>
    </p:embeddedFont>
    <p:embeddedFont>
      <p:font typeface="Quicksand Medium"/>
      <p:regular r:id="rId21"/>
      <p:bold r:id="rId22"/>
    </p:embeddedFont>
    <p:embeddedFont>
      <p:font typeface="Quicksand Light"/>
      <p:regular r:id="rId23"/>
      <p:bold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QuicksandSemiBold-bold.fntdata"/><Relationship Id="rId11" Type="http://schemas.openxmlformats.org/officeDocument/2006/relationships/slide" Target="slides/slide6.xml"/><Relationship Id="rId22" Type="http://schemas.openxmlformats.org/officeDocument/2006/relationships/font" Target="fonts/QuicksandMedium-bold.fntdata"/><Relationship Id="rId10" Type="http://schemas.openxmlformats.org/officeDocument/2006/relationships/slide" Target="slides/slide5.xml"/><Relationship Id="rId21" Type="http://schemas.openxmlformats.org/officeDocument/2006/relationships/font" Target="fonts/QuicksandMedium-regular.fntdata"/><Relationship Id="rId13" Type="http://schemas.openxmlformats.org/officeDocument/2006/relationships/slide" Target="slides/slide8.xml"/><Relationship Id="rId24" Type="http://schemas.openxmlformats.org/officeDocument/2006/relationships/font" Target="fonts/QuicksandLight-bold.fntdata"/><Relationship Id="rId12" Type="http://schemas.openxmlformats.org/officeDocument/2006/relationships/slide" Target="slides/slide7.xml"/><Relationship Id="rId23" Type="http://schemas.openxmlformats.org/officeDocument/2006/relationships/font" Target="fonts/QuicksandLight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Quicksand-regular.fntdata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QuicksandSemiBold-regular.fntdata"/><Relationship Id="rId6" Type="http://schemas.openxmlformats.org/officeDocument/2006/relationships/slide" Target="slides/slide1.xml"/><Relationship Id="rId18" Type="http://schemas.openxmlformats.org/officeDocument/2006/relationships/font" Target="fonts/Quicksand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3ddcf64d21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23ddcf64d21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3ddc0858ba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23ddc0858ba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221ea8fa90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221ea8fa90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3ddc0858b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3ddc0858b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3e048104b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23e048104b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3ddc0858ba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23ddc0858ba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3ddc0858ba_1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23ddc0858ba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3e048104b1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23e048104b1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23e048104b1_3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23e048104b1_3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3ddcf64d2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23ddcf64d2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25701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just">
              <a:spcBef>
                <a:spcPts val="0"/>
              </a:spcBef>
              <a:spcAft>
                <a:spcPts val="0"/>
              </a:spcAft>
              <a:buClr>
                <a:srgbClr val="BBA0E9"/>
              </a:buClr>
              <a:buSzPts val="1800"/>
              <a:buAutoNum type="arabicPeriod"/>
              <a:defRPr sz="1400">
                <a:latin typeface="Quicksand Light"/>
                <a:ea typeface="Quicksand Light"/>
                <a:cs typeface="Quicksand Light"/>
                <a:sym typeface="Quicksand Light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jpg"/><Relationship Id="rId4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0" y="610250"/>
            <a:ext cx="8520600" cy="119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rgbClr val="BBA0E9"/>
                </a:solidFill>
                <a:latin typeface="Quicksand"/>
                <a:ea typeface="Quicksand"/>
                <a:cs typeface="Quicksand"/>
                <a:sym typeface="Quicksand"/>
              </a:rPr>
              <a:t>I</a:t>
            </a:r>
            <a:r>
              <a:rPr lang="ca">
                <a:solidFill>
                  <a:srgbClr val="BBA0E9"/>
                </a:solidFill>
                <a:latin typeface="Quicksand"/>
                <a:ea typeface="Quicksand"/>
                <a:cs typeface="Quicksand"/>
                <a:sym typeface="Quicksand"/>
              </a:rPr>
              <a:t>nsight</a:t>
            </a:r>
            <a:endParaRPr>
              <a:solidFill>
                <a:srgbClr val="BBA0E9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ca" sz="3400">
                <a:latin typeface="Quicksand"/>
                <a:ea typeface="Quicksand"/>
                <a:cs typeface="Quicksand"/>
                <a:sym typeface="Quicksand"/>
              </a:rPr>
              <a:t>Step 2</a:t>
            </a:r>
            <a:endParaRPr i="1" sz="3400"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3339525"/>
            <a:ext cx="8520600" cy="126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 sz="2500">
                <a:latin typeface="Quicksand"/>
                <a:ea typeface="Quicksand"/>
                <a:cs typeface="Quicksand"/>
                <a:sym typeface="Quicksand"/>
              </a:rPr>
              <a:t>Human-Computer Interaction</a:t>
            </a:r>
            <a:endParaRPr sz="2500"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 sz="2500">
                <a:latin typeface="Quicksand"/>
                <a:ea typeface="Quicksand"/>
                <a:cs typeface="Quicksand"/>
                <a:sym typeface="Quicksand"/>
              </a:rPr>
              <a:t>Master’s Degree in Artificial Intelligence</a:t>
            </a:r>
            <a:endParaRPr sz="2500"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ca" sz="2166">
                <a:latin typeface="Quicksand"/>
                <a:ea typeface="Quicksand"/>
                <a:cs typeface="Quicksand"/>
                <a:sym typeface="Quicksand"/>
              </a:rPr>
              <a:t>Spring Semester </a:t>
            </a:r>
            <a:endParaRPr i="1" sz="2166"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 sz="2166">
                <a:latin typeface="Quicksand"/>
                <a:ea typeface="Quicksand"/>
                <a:cs typeface="Quicksand"/>
                <a:sym typeface="Quicksand"/>
              </a:rPr>
              <a:t>2022-23</a:t>
            </a:r>
            <a:endParaRPr sz="2166"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07799" y="1974875"/>
            <a:ext cx="928415" cy="119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475" y="646275"/>
            <a:ext cx="8417052" cy="4328300"/>
          </a:xfrm>
          <a:prstGeom prst="rect">
            <a:avLst/>
          </a:prstGeom>
          <a:noFill/>
          <a:ln cap="flat" cmpd="sng" w="28575">
            <a:solidFill>
              <a:srgbClr val="BBA0E9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46" name="Google Shape;146;p22"/>
          <p:cNvSpPr txBox="1"/>
          <p:nvPr>
            <p:ph type="title"/>
          </p:nvPr>
        </p:nvSpPr>
        <p:spPr>
          <a:xfrm>
            <a:off x="259925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ca" sz="2820">
                <a:latin typeface="Quicksand"/>
                <a:ea typeface="Quicksand"/>
                <a:cs typeface="Quicksand"/>
                <a:sym typeface="Quicksand"/>
              </a:rPr>
              <a:t>Business Model Canvas of </a:t>
            </a:r>
            <a:r>
              <a:rPr b="1" lang="ca" sz="2920">
                <a:solidFill>
                  <a:srgbClr val="BBA0E9"/>
                </a:solidFill>
                <a:latin typeface="Quicksand"/>
                <a:ea typeface="Quicksand"/>
                <a:cs typeface="Quicksand"/>
                <a:sym typeface="Quicksand"/>
              </a:rPr>
              <a:t>Insight</a:t>
            </a:r>
            <a:endParaRPr b="1" sz="2920">
              <a:solidFill>
                <a:srgbClr val="BBA0E9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47" name="Google Shape;147;p22"/>
          <p:cNvSpPr/>
          <p:nvPr/>
        </p:nvSpPr>
        <p:spPr>
          <a:xfrm>
            <a:off x="6179875" y="4137300"/>
            <a:ext cx="2123400" cy="837300"/>
          </a:xfrm>
          <a:prstGeom prst="rect">
            <a:avLst/>
          </a:prstGeom>
          <a:noFill/>
          <a:ln cap="flat" cmpd="sng" w="38100">
            <a:solidFill>
              <a:srgbClr val="BBA0E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22"/>
          <p:cNvSpPr/>
          <p:nvPr/>
        </p:nvSpPr>
        <p:spPr>
          <a:xfrm>
            <a:off x="2085800" y="4137300"/>
            <a:ext cx="2003700" cy="837300"/>
          </a:xfrm>
          <a:prstGeom prst="rect">
            <a:avLst/>
          </a:prstGeom>
          <a:noFill/>
          <a:ln cap="flat" cmpd="sng" w="38100">
            <a:solidFill>
              <a:srgbClr val="BBA0E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22"/>
          <p:cNvSpPr/>
          <p:nvPr/>
        </p:nvSpPr>
        <p:spPr>
          <a:xfrm>
            <a:off x="3776825" y="1220050"/>
            <a:ext cx="1572000" cy="1403100"/>
          </a:xfrm>
          <a:prstGeom prst="rect">
            <a:avLst/>
          </a:prstGeom>
          <a:noFill/>
          <a:ln cap="flat" cmpd="sng" w="38100">
            <a:solidFill>
              <a:srgbClr val="BBA0E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3"/>
          <p:cNvSpPr txBox="1"/>
          <p:nvPr>
            <p:ph type="title"/>
          </p:nvPr>
        </p:nvSpPr>
        <p:spPr>
          <a:xfrm>
            <a:off x="311700" y="2475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ca" sz="4300">
                <a:solidFill>
                  <a:srgbClr val="BBA0E9"/>
                </a:solidFill>
                <a:latin typeface="Quicksand"/>
                <a:ea typeface="Quicksand"/>
                <a:cs typeface="Quicksand"/>
                <a:sym typeface="Quicksand"/>
              </a:rPr>
              <a:t>Future </a:t>
            </a:r>
            <a:r>
              <a:rPr b="1" lang="ca" sz="4300">
                <a:latin typeface="Quicksand"/>
                <a:ea typeface="Quicksand"/>
                <a:cs typeface="Quicksand"/>
                <a:sym typeface="Quicksand"/>
              </a:rPr>
              <a:t>Plans</a:t>
            </a:r>
            <a:endParaRPr b="1" sz="4300"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55" name="Google Shape;155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-366095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20609"/>
              <a:buFont typeface="Quicksand Medium"/>
              <a:buChar char="-"/>
            </a:pPr>
            <a:r>
              <a:rPr lang="ca" sz="1940">
                <a:latin typeface="Quicksand Medium"/>
                <a:ea typeface="Quicksand Medium"/>
                <a:cs typeface="Quicksand Medium"/>
                <a:sym typeface="Quicksand Medium"/>
              </a:rPr>
              <a:t>The different teams will be finishing up their prototypes in the 15 of may. </a:t>
            </a:r>
            <a:endParaRPr sz="1940">
              <a:latin typeface="Quicksand Medium"/>
              <a:ea typeface="Quicksand Medium"/>
              <a:cs typeface="Quicksand Medium"/>
              <a:sym typeface="Quicksand Medium"/>
            </a:endParaRPr>
          </a:p>
          <a:p>
            <a:pPr indent="-3426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Quicksand Medium"/>
              <a:buChar char="-"/>
            </a:pPr>
            <a:r>
              <a:rPr lang="ca" sz="1940">
                <a:latin typeface="Quicksand Medium"/>
                <a:ea typeface="Quicksand Medium"/>
                <a:cs typeface="Quicksand Medium"/>
                <a:sym typeface="Quicksand Medium"/>
              </a:rPr>
              <a:t>The different </a:t>
            </a:r>
            <a:r>
              <a:rPr lang="ca" sz="1940">
                <a:latin typeface="Quicksand Medium"/>
                <a:ea typeface="Quicksand Medium"/>
                <a:cs typeface="Quicksand Medium"/>
                <a:sym typeface="Quicksand Medium"/>
              </a:rPr>
              <a:t>units</a:t>
            </a:r>
            <a:r>
              <a:rPr lang="ca" sz="1940">
                <a:latin typeface="Quicksand Medium"/>
                <a:ea typeface="Quicksand Medium"/>
                <a:cs typeface="Quicksand Medium"/>
                <a:sym typeface="Quicksand Medium"/>
              </a:rPr>
              <a:t> prototypes will be reassembled into one prototype.</a:t>
            </a:r>
            <a:endParaRPr sz="1940">
              <a:latin typeface="Quicksand Medium"/>
              <a:ea typeface="Quicksand Medium"/>
              <a:cs typeface="Quicksand Medium"/>
              <a:sym typeface="Quicksand Medium"/>
            </a:endParaRPr>
          </a:p>
          <a:p>
            <a:pPr indent="-3426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Quicksand Medium"/>
              <a:buChar char="-"/>
            </a:pPr>
            <a:r>
              <a:rPr lang="ca" sz="1940">
                <a:latin typeface="Quicksand Medium"/>
                <a:ea typeface="Quicksand Medium"/>
                <a:cs typeface="Quicksand Medium"/>
                <a:sym typeface="Quicksand Medium"/>
              </a:rPr>
              <a:t>The functional prototype of the application will be shared with two professionals to get their reviews and feedbacks.</a:t>
            </a:r>
            <a:endParaRPr sz="1940">
              <a:latin typeface="Quicksand Medium"/>
              <a:ea typeface="Quicksand Medium"/>
              <a:cs typeface="Quicksand Medium"/>
              <a:sym typeface="Quicksand Medium"/>
            </a:endParaRPr>
          </a:p>
          <a:p>
            <a:pPr indent="-3426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Quicksand Medium"/>
              <a:buChar char="-"/>
            </a:pPr>
            <a:r>
              <a:rPr lang="ca" sz="1940">
                <a:latin typeface="Quicksand Medium"/>
                <a:ea typeface="Quicksand Medium"/>
                <a:cs typeface="Quicksand Medium"/>
                <a:sym typeface="Quicksand Medium"/>
              </a:rPr>
              <a:t>The overall remarks and feedbacks will be then taken into consideration to make the adequates changes. </a:t>
            </a:r>
            <a:endParaRPr sz="1940">
              <a:latin typeface="Quicksand Medium"/>
              <a:ea typeface="Quicksand Medium"/>
              <a:cs typeface="Quicksand Medium"/>
              <a:sym typeface="Quicksand Medium"/>
            </a:endParaRPr>
          </a:p>
          <a:p>
            <a:pPr indent="-3426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Quicksand Medium"/>
              <a:buChar char="-"/>
            </a:pPr>
            <a:r>
              <a:rPr lang="ca" sz="1940">
                <a:latin typeface="Quicksand Medium"/>
                <a:ea typeface="Quicksand Medium"/>
                <a:cs typeface="Quicksand Medium"/>
                <a:sym typeface="Quicksand Medium"/>
              </a:rPr>
              <a:t>The final product will be then ready to be tested by our main user that we defined previously in the step 1.  </a:t>
            </a:r>
            <a:endParaRPr sz="1940">
              <a:latin typeface="Quicksand Medium"/>
              <a:ea typeface="Quicksand Medium"/>
              <a:cs typeface="Quicksand Medium"/>
              <a:sym typeface="Quicksand Medium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174000" y="165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ca" sz="4300">
                <a:latin typeface="Quicksand"/>
                <a:ea typeface="Quicksand"/>
                <a:cs typeface="Quicksand"/>
                <a:sym typeface="Quicksand"/>
              </a:rPr>
              <a:t>Introduction</a:t>
            </a:r>
            <a:endParaRPr b="1" sz="4300"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311700" y="1152475"/>
            <a:ext cx="8245200" cy="204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a" sz="1600">
                <a:solidFill>
                  <a:srgbClr val="444654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After the state of the art, and the planning in head, we are on our way of making </a:t>
            </a:r>
            <a:r>
              <a:rPr i="1" lang="ca" sz="1600">
                <a:solidFill>
                  <a:srgbClr val="444654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Insight</a:t>
            </a:r>
            <a:r>
              <a:rPr lang="ca" sz="1600">
                <a:solidFill>
                  <a:srgbClr val="444654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 into a reality, </a:t>
            </a:r>
            <a:r>
              <a:rPr lang="ca" sz="1600">
                <a:solidFill>
                  <a:srgbClr val="444654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through 2 main steps</a:t>
            </a:r>
            <a:r>
              <a:rPr lang="ca" sz="1600">
                <a:solidFill>
                  <a:srgbClr val="444654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 : </a:t>
            </a:r>
            <a:endParaRPr sz="1600">
              <a:solidFill>
                <a:srgbClr val="444654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  <a:p>
            <a:pPr indent="-355600" lvl="0" marL="457200" rtl="0" algn="just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444654"/>
              </a:buClr>
              <a:buSzPts val="2000"/>
              <a:buFont typeface="Quicksand Medium"/>
              <a:buChar char="➢"/>
            </a:pPr>
            <a:r>
              <a:rPr lang="ca" sz="1600">
                <a:solidFill>
                  <a:srgbClr val="444654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Prototyping</a:t>
            </a:r>
            <a:endParaRPr sz="1600">
              <a:solidFill>
                <a:srgbClr val="444654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  <a:p>
            <a:pPr indent="-3556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44654"/>
              </a:buClr>
              <a:buSzPts val="2000"/>
              <a:buFont typeface="Quicksand Medium"/>
              <a:buChar char="➢"/>
            </a:pPr>
            <a:r>
              <a:rPr lang="ca" sz="1600">
                <a:solidFill>
                  <a:srgbClr val="444654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Business Model Canvas</a:t>
            </a:r>
            <a:endParaRPr sz="1600">
              <a:solidFill>
                <a:srgbClr val="444654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0925" y="3200875"/>
            <a:ext cx="1637825" cy="163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38525" y="2170675"/>
            <a:ext cx="5018381" cy="258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/>
          <p:nvPr/>
        </p:nvSpPr>
        <p:spPr>
          <a:xfrm>
            <a:off x="5219575" y="3752950"/>
            <a:ext cx="2863800" cy="1096200"/>
          </a:xfrm>
          <a:prstGeom prst="ellipse">
            <a:avLst/>
          </a:prstGeom>
          <a:noFill/>
          <a:ln cap="flat" cmpd="sng" w="28575">
            <a:solidFill>
              <a:srgbClr val="BBA0E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15"/>
          <p:cNvSpPr txBox="1"/>
          <p:nvPr>
            <p:ph type="ctrTitle"/>
          </p:nvPr>
        </p:nvSpPr>
        <p:spPr>
          <a:xfrm>
            <a:off x="311700" y="239800"/>
            <a:ext cx="8520600" cy="84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ca" sz="4300">
                <a:solidFill>
                  <a:srgbClr val="BBA0E9"/>
                </a:solidFill>
                <a:latin typeface="Quicksand"/>
                <a:ea typeface="Quicksand"/>
                <a:cs typeface="Quicksand"/>
                <a:sym typeface="Quicksand"/>
              </a:rPr>
              <a:t>Insight</a:t>
            </a:r>
            <a:r>
              <a:rPr b="1" lang="ca" sz="4300">
                <a:latin typeface="Quicksand"/>
                <a:ea typeface="Quicksand"/>
                <a:cs typeface="Quicksand"/>
                <a:sym typeface="Quicksand"/>
              </a:rPr>
              <a:t> Planning</a:t>
            </a:r>
            <a:endParaRPr b="1" i="1" sz="4300"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71" name="Google Shape;7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0675" y="239800"/>
            <a:ext cx="655655" cy="843000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5"/>
          <p:cNvSpPr/>
          <p:nvPr/>
        </p:nvSpPr>
        <p:spPr>
          <a:xfrm>
            <a:off x="456838" y="1263550"/>
            <a:ext cx="1510200" cy="7695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Ideation and Brainstorming</a:t>
            </a:r>
            <a:endParaRPr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73" name="Google Shape;73;p15"/>
          <p:cNvSpPr/>
          <p:nvPr/>
        </p:nvSpPr>
        <p:spPr>
          <a:xfrm>
            <a:off x="2518825" y="1263550"/>
            <a:ext cx="1827900" cy="7695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Contextualization and Planning tasks </a:t>
            </a:r>
            <a:endParaRPr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74" name="Google Shape;74;p15"/>
          <p:cNvSpPr/>
          <p:nvPr/>
        </p:nvSpPr>
        <p:spPr>
          <a:xfrm>
            <a:off x="5035213" y="1263550"/>
            <a:ext cx="1510200" cy="7695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Technical production of Insight</a:t>
            </a:r>
            <a:endParaRPr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75" name="Google Shape;75;p15"/>
          <p:cNvSpPr/>
          <p:nvPr/>
        </p:nvSpPr>
        <p:spPr>
          <a:xfrm>
            <a:off x="7233898" y="1263550"/>
            <a:ext cx="1315800" cy="7695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Testing </a:t>
            </a:r>
            <a:r>
              <a:rPr lang="ca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and</a:t>
            </a:r>
            <a:r>
              <a:rPr lang="ca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 Correcting</a:t>
            </a:r>
            <a:endParaRPr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cxnSp>
        <p:nvCxnSpPr>
          <p:cNvPr id="76" name="Google Shape;76;p15"/>
          <p:cNvCxnSpPr/>
          <p:nvPr/>
        </p:nvCxnSpPr>
        <p:spPr>
          <a:xfrm>
            <a:off x="200425" y="2738200"/>
            <a:ext cx="8619900" cy="0"/>
          </a:xfrm>
          <a:prstGeom prst="straightConnector1">
            <a:avLst/>
          </a:prstGeom>
          <a:noFill/>
          <a:ln cap="flat" cmpd="sng" w="76200">
            <a:solidFill>
              <a:srgbClr val="BBA0E9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77" name="Google Shape;77;p15"/>
          <p:cNvCxnSpPr>
            <a:stCxn id="72" idx="2"/>
          </p:cNvCxnSpPr>
          <p:nvPr/>
        </p:nvCxnSpPr>
        <p:spPr>
          <a:xfrm>
            <a:off x="1211938" y="2033050"/>
            <a:ext cx="0" cy="747900"/>
          </a:xfrm>
          <a:prstGeom prst="straightConnector1">
            <a:avLst/>
          </a:prstGeom>
          <a:noFill/>
          <a:ln cap="flat" cmpd="sng" w="28575">
            <a:solidFill>
              <a:srgbClr val="BBA0E9"/>
            </a:solidFill>
            <a:prstDash val="solid"/>
            <a:round/>
            <a:headEnd len="med" w="med" type="oval"/>
            <a:tailEnd len="med" w="med" type="none"/>
          </a:ln>
        </p:spPr>
      </p:cxnSp>
      <p:cxnSp>
        <p:nvCxnSpPr>
          <p:cNvPr id="78" name="Google Shape;78;p15"/>
          <p:cNvCxnSpPr/>
          <p:nvPr/>
        </p:nvCxnSpPr>
        <p:spPr>
          <a:xfrm>
            <a:off x="3432763" y="2033050"/>
            <a:ext cx="0" cy="747900"/>
          </a:xfrm>
          <a:prstGeom prst="straightConnector1">
            <a:avLst/>
          </a:prstGeom>
          <a:noFill/>
          <a:ln cap="flat" cmpd="sng" w="28575">
            <a:solidFill>
              <a:srgbClr val="BBA0E9"/>
            </a:solidFill>
            <a:prstDash val="solid"/>
            <a:round/>
            <a:headEnd len="med" w="med" type="oval"/>
            <a:tailEnd len="med" w="med" type="none"/>
          </a:ln>
        </p:spPr>
      </p:cxnSp>
      <p:cxnSp>
        <p:nvCxnSpPr>
          <p:cNvPr id="79" name="Google Shape;79;p15"/>
          <p:cNvCxnSpPr/>
          <p:nvPr/>
        </p:nvCxnSpPr>
        <p:spPr>
          <a:xfrm>
            <a:off x="5790313" y="2033050"/>
            <a:ext cx="0" cy="747900"/>
          </a:xfrm>
          <a:prstGeom prst="straightConnector1">
            <a:avLst/>
          </a:prstGeom>
          <a:noFill/>
          <a:ln cap="flat" cmpd="sng" w="28575">
            <a:solidFill>
              <a:srgbClr val="BBA0E9"/>
            </a:solidFill>
            <a:prstDash val="solid"/>
            <a:round/>
            <a:headEnd len="med" w="med" type="oval"/>
            <a:tailEnd len="med" w="med" type="none"/>
          </a:ln>
        </p:spPr>
      </p:cxnSp>
      <p:cxnSp>
        <p:nvCxnSpPr>
          <p:cNvPr id="80" name="Google Shape;80;p15"/>
          <p:cNvCxnSpPr/>
          <p:nvPr/>
        </p:nvCxnSpPr>
        <p:spPr>
          <a:xfrm>
            <a:off x="7891788" y="2033050"/>
            <a:ext cx="0" cy="747900"/>
          </a:xfrm>
          <a:prstGeom prst="straightConnector1">
            <a:avLst/>
          </a:prstGeom>
          <a:noFill/>
          <a:ln cap="flat" cmpd="sng" w="28575">
            <a:solidFill>
              <a:srgbClr val="BBA0E9"/>
            </a:solidFill>
            <a:prstDash val="solid"/>
            <a:round/>
            <a:headEnd len="med" w="med" type="oval"/>
            <a:tailEnd len="med" w="med" type="none"/>
          </a:ln>
        </p:spPr>
      </p:cxnSp>
      <p:sp>
        <p:nvSpPr>
          <p:cNvPr id="81" name="Google Shape;81;p15"/>
          <p:cNvSpPr txBox="1"/>
          <p:nvPr/>
        </p:nvSpPr>
        <p:spPr>
          <a:xfrm>
            <a:off x="456850" y="2185525"/>
            <a:ext cx="760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March</a:t>
            </a:r>
            <a:endParaRPr>
              <a:solidFill>
                <a:schemeClr val="dk1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</p:txBody>
      </p:sp>
      <p:sp>
        <p:nvSpPr>
          <p:cNvPr id="82" name="Google Shape;82;p15"/>
          <p:cNvSpPr txBox="1"/>
          <p:nvPr/>
        </p:nvSpPr>
        <p:spPr>
          <a:xfrm>
            <a:off x="2620675" y="3134925"/>
            <a:ext cx="1624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latin typeface="Quicksand Medium"/>
                <a:ea typeface="Quicksand Medium"/>
                <a:cs typeface="Quicksand Medium"/>
                <a:sym typeface="Quicksand Medium"/>
              </a:rPr>
              <a:t>23 March - Step 1</a:t>
            </a:r>
            <a:endParaRPr>
              <a:latin typeface="Quicksand Medium"/>
              <a:ea typeface="Quicksand Medium"/>
              <a:cs typeface="Quicksand Medium"/>
              <a:sym typeface="Quicksand Medium"/>
            </a:endParaRPr>
          </a:p>
        </p:txBody>
      </p:sp>
      <p:sp>
        <p:nvSpPr>
          <p:cNvPr id="83" name="Google Shape;83;p15"/>
          <p:cNvSpPr txBox="1"/>
          <p:nvPr/>
        </p:nvSpPr>
        <p:spPr>
          <a:xfrm>
            <a:off x="5073173" y="3134925"/>
            <a:ext cx="1434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latin typeface="Quicksand Medium"/>
                <a:ea typeface="Quicksand Medium"/>
                <a:cs typeface="Quicksand Medium"/>
                <a:sym typeface="Quicksand Medium"/>
              </a:rPr>
              <a:t>4 May - Step 2</a:t>
            </a:r>
            <a:endParaRPr>
              <a:latin typeface="Quicksand Medium"/>
              <a:ea typeface="Quicksand Medium"/>
              <a:cs typeface="Quicksand Medium"/>
              <a:sym typeface="Quicksand Medium"/>
            </a:endParaRPr>
          </a:p>
        </p:txBody>
      </p:sp>
      <p:sp>
        <p:nvSpPr>
          <p:cNvPr id="84" name="Google Shape;84;p15"/>
          <p:cNvSpPr txBox="1"/>
          <p:nvPr/>
        </p:nvSpPr>
        <p:spPr>
          <a:xfrm>
            <a:off x="7433375" y="3134925"/>
            <a:ext cx="1510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latin typeface="Quicksand Medium"/>
                <a:ea typeface="Quicksand Medium"/>
                <a:cs typeface="Quicksand Medium"/>
                <a:sym typeface="Quicksand Medium"/>
              </a:rPr>
              <a:t>1 June - Step 3</a:t>
            </a:r>
            <a:endParaRPr>
              <a:latin typeface="Quicksand Medium"/>
              <a:ea typeface="Quicksand Medium"/>
              <a:cs typeface="Quicksand Medium"/>
              <a:sym typeface="Quicksand Medium"/>
            </a:endParaRPr>
          </a:p>
        </p:txBody>
      </p:sp>
      <p:cxnSp>
        <p:nvCxnSpPr>
          <p:cNvPr id="85" name="Google Shape;85;p15"/>
          <p:cNvCxnSpPr>
            <a:endCxn id="84" idx="0"/>
          </p:cNvCxnSpPr>
          <p:nvPr/>
        </p:nvCxnSpPr>
        <p:spPr>
          <a:xfrm>
            <a:off x="8179175" y="2752425"/>
            <a:ext cx="9300" cy="382500"/>
          </a:xfrm>
          <a:prstGeom prst="straightConnector1">
            <a:avLst/>
          </a:prstGeom>
          <a:noFill/>
          <a:ln cap="flat" cmpd="sng" w="28575">
            <a:solidFill>
              <a:srgbClr val="BBA0E9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86" name="Google Shape;86;p15"/>
          <p:cNvCxnSpPr/>
          <p:nvPr/>
        </p:nvCxnSpPr>
        <p:spPr>
          <a:xfrm>
            <a:off x="5785675" y="2780950"/>
            <a:ext cx="9300" cy="382500"/>
          </a:xfrm>
          <a:prstGeom prst="straightConnector1">
            <a:avLst/>
          </a:prstGeom>
          <a:noFill/>
          <a:ln cap="flat" cmpd="sng" w="28575">
            <a:solidFill>
              <a:srgbClr val="BBA0E9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87" name="Google Shape;87;p15"/>
          <p:cNvCxnSpPr/>
          <p:nvPr/>
        </p:nvCxnSpPr>
        <p:spPr>
          <a:xfrm>
            <a:off x="3428125" y="2780950"/>
            <a:ext cx="9300" cy="382500"/>
          </a:xfrm>
          <a:prstGeom prst="straightConnector1">
            <a:avLst/>
          </a:prstGeom>
          <a:noFill/>
          <a:ln cap="flat" cmpd="sng" w="28575">
            <a:solidFill>
              <a:srgbClr val="BBA0E9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88" name="Google Shape;88;p15"/>
          <p:cNvSpPr txBox="1"/>
          <p:nvPr/>
        </p:nvSpPr>
        <p:spPr>
          <a:xfrm>
            <a:off x="2116975" y="2206900"/>
            <a:ext cx="1315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March - April</a:t>
            </a:r>
            <a:endParaRPr>
              <a:solidFill>
                <a:schemeClr val="dk1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</p:txBody>
      </p:sp>
      <p:sp>
        <p:nvSpPr>
          <p:cNvPr id="89" name="Google Shape;89;p15"/>
          <p:cNvSpPr txBox="1"/>
          <p:nvPr/>
        </p:nvSpPr>
        <p:spPr>
          <a:xfrm>
            <a:off x="4664575" y="2185525"/>
            <a:ext cx="1197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April - May</a:t>
            </a:r>
            <a:endParaRPr>
              <a:solidFill>
                <a:schemeClr val="dk1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</p:txBody>
      </p:sp>
      <p:sp>
        <p:nvSpPr>
          <p:cNvPr id="90" name="Google Shape;90;p15"/>
          <p:cNvSpPr txBox="1"/>
          <p:nvPr/>
        </p:nvSpPr>
        <p:spPr>
          <a:xfrm>
            <a:off x="6751800" y="2185525"/>
            <a:ext cx="1197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May - June</a:t>
            </a:r>
            <a:endParaRPr>
              <a:solidFill>
                <a:schemeClr val="dk1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</p:txBody>
      </p:sp>
      <p:sp>
        <p:nvSpPr>
          <p:cNvPr id="91" name="Google Shape;91;p15"/>
          <p:cNvSpPr txBox="1"/>
          <p:nvPr/>
        </p:nvSpPr>
        <p:spPr>
          <a:xfrm>
            <a:off x="801175" y="4100950"/>
            <a:ext cx="1315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">
                <a:solidFill>
                  <a:srgbClr val="BBA0E9"/>
                </a:solidFill>
                <a:latin typeface="Quicksand"/>
                <a:ea typeface="Quicksand"/>
                <a:cs typeface="Quicksand"/>
                <a:sym typeface="Quicksand"/>
              </a:rPr>
              <a:t>Insight</a:t>
            </a:r>
            <a:r>
              <a:rPr lang="ca">
                <a:latin typeface="Quicksand SemiBold"/>
                <a:ea typeface="Quicksand SemiBold"/>
                <a:cs typeface="Quicksand SemiBold"/>
                <a:sym typeface="Quicksand SemiBold"/>
              </a:rPr>
              <a:t> Team</a:t>
            </a:r>
            <a:endParaRPr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sp>
        <p:nvSpPr>
          <p:cNvPr id="92" name="Google Shape;92;p15"/>
          <p:cNvSpPr/>
          <p:nvPr/>
        </p:nvSpPr>
        <p:spPr>
          <a:xfrm>
            <a:off x="2620675" y="3731200"/>
            <a:ext cx="1624200" cy="11397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BBA0E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latin typeface="Quicksand Medium"/>
                <a:ea typeface="Quicksand Medium"/>
                <a:cs typeface="Quicksand Medium"/>
                <a:sym typeface="Quicksand Medium"/>
              </a:rPr>
              <a:t>Ideation, Brainstorming, Context and Tasks Planning</a:t>
            </a:r>
            <a:endParaRPr>
              <a:latin typeface="Quicksand Medium"/>
              <a:ea typeface="Quicksand Medium"/>
              <a:cs typeface="Quicksand Medium"/>
              <a:sym typeface="Quicksand Medium"/>
            </a:endParaRPr>
          </a:p>
        </p:txBody>
      </p:sp>
      <p:sp>
        <p:nvSpPr>
          <p:cNvPr id="93" name="Google Shape;93;p15"/>
          <p:cNvSpPr/>
          <p:nvPr/>
        </p:nvSpPr>
        <p:spPr>
          <a:xfrm>
            <a:off x="5515650" y="3715888"/>
            <a:ext cx="2138400" cy="4671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rgbClr val="BBA0E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latin typeface="Quicksand Medium"/>
                <a:ea typeface="Quicksand Medium"/>
                <a:cs typeface="Quicksand Medium"/>
                <a:sym typeface="Quicksand Medium"/>
              </a:rPr>
              <a:t>Online Support Groups</a:t>
            </a:r>
            <a:endParaRPr>
              <a:latin typeface="Quicksand Medium"/>
              <a:ea typeface="Quicksand Medium"/>
              <a:cs typeface="Quicksand Medium"/>
              <a:sym typeface="Quicksand Medium"/>
            </a:endParaRPr>
          </a:p>
        </p:txBody>
      </p:sp>
      <p:sp>
        <p:nvSpPr>
          <p:cNvPr id="94" name="Google Shape;94;p15"/>
          <p:cNvSpPr/>
          <p:nvPr/>
        </p:nvSpPr>
        <p:spPr>
          <a:xfrm>
            <a:off x="4748575" y="4465650"/>
            <a:ext cx="1098000" cy="4671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rgbClr val="BBA0E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latin typeface="Quicksand Medium"/>
                <a:ea typeface="Quicksand Medium"/>
                <a:cs typeface="Quicksand Medium"/>
                <a:sym typeface="Quicksand Medium"/>
              </a:rPr>
              <a:t>Self-care</a:t>
            </a:r>
            <a:endParaRPr>
              <a:latin typeface="Quicksand Medium"/>
              <a:ea typeface="Quicksand Medium"/>
              <a:cs typeface="Quicksand Medium"/>
              <a:sym typeface="Quicksand Medium"/>
            </a:endParaRPr>
          </a:p>
        </p:txBody>
      </p:sp>
      <p:sp>
        <p:nvSpPr>
          <p:cNvPr id="95" name="Google Shape;95;p15"/>
          <p:cNvSpPr/>
          <p:nvPr/>
        </p:nvSpPr>
        <p:spPr>
          <a:xfrm>
            <a:off x="7432650" y="4465650"/>
            <a:ext cx="918300" cy="4671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rgbClr val="BBA0E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latin typeface="Quicksand Medium"/>
                <a:ea typeface="Quicksand Medium"/>
                <a:cs typeface="Quicksand Medium"/>
                <a:sym typeface="Quicksand Medium"/>
              </a:rPr>
              <a:t>Chatbot</a:t>
            </a:r>
            <a:endParaRPr>
              <a:latin typeface="Quicksand Medium"/>
              <a:ea typeface="Quicksand Medium"/>
              <a:cs typeface="Quicksand Medium"/>
              <a:sym typeface="Quicksand Medium"/>
            </a:endParaRPr>
          </a:p>
        </p:txBody>
      </p:sp>
      <p:cxnSp>
        <p:nvCxnSpPr>
          <p:cNvPr id="96" name="Google Shape;96;p15"/>
          <p:cNvCxnSpPr>
            <a:stCxn id="91" idx="3"/>
            <a:endCxn id="92" idx="1"/>
          </p:cNvCxnSpPr>
          <p:nvPr/>
        </p:nvCxnSpPr>
        <p:spPr>
          <a:xfrm>
            <a:off x="2116975" y="4301050"/>
            <a:ext cx="503700" cy="0"/>
          </a:xfrm>
          <a:prstGeom prst="straightConnector1">
            <a:avLst/>
          </a:prstGeom>
          <a:noFill/>
          <a:ln cap="flat" cmpd="sng" w="28575">
            <a:solidFill>
              <a:srgbClr val="BBA0E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7" name="Google Shape;97;p15"/>
          <p:cNvCxnSpPr>
            <a:stCxn id="92" idx="3"/>
            <a:endCxn id="69" idx="2"/>
          </p:cNvCxnSpPr>
          <p:nvPr/>
        </p:nvCxnSpPr>
        <p:spPr>
          <a:xfrm>
            <a:off x="4244875" y="4301050"/>
            <a:ext cx="974700" cy="0"/>
          </a:xfrm>
          <a:prstGeom prst="straightConnector1">
            <a:avLst/>
          </a:prstGeom>
          <a:noFill/>
          <a:ln cap="flat" cmpd="sng" w="28575">
            <a:solidFill>
              <a:srgbClr val="BBA0E9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6"/>
          <p:cNvSpPr txBox="1"/>
          <p:nvPr>
            <p:ph type="ctrTitle"/>
          </p:nvPr>
        </p:nvSpPr>
        <p:spPr>
          <a:xfrm>
            <a:off x="311700" y="239800"/>
            <a:ext cx="8520600" cy="84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ca" sz="4300">
                <a:solidFill>
                  <a:srgbClr val="BBA0E9"/>
                </a:solidFill>
                <a:latin typeface="Quicksand"/>
                <a:ea typeface="Quicksand"/>
                <a:cs typeface="Quicksand"/>
                <a:sym typeface="Quicksand"/>
              </a:rPr>
              <a:t>  Dividing </a:t>
            </a:r>
            <a:r>
              <a:rPr b="1" lang="ca" sz="4300">
                <a:latin typeface="Quicksand"/>
                <a:ea typeface="Quicksand"/>
                <a:cs typeface="Quicksand"/>
                <a:sym typeface="Quicksand"/>
              </a:rPr>
              <a:t>the teams</a:t>
            </a:r>
            <a:endParaRPr b="1" i="1" sz="4300"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03" name="Google Shape;103;p16"/>
          <p:cNvSpPr/>
          <p:nvPr/>
        </p:nvSpPr>
        <p:spPr>
          <a:xfrm>
            <a:off x="1368865" y="1604750"/>
            <a:ext cx="1827900" cy="769500"/>
          </a:xfrm>
          <a:prstGeom prst="roundRect">
            <a:avLst>
              <a:gd fmla="val 16667" name="adj"/>
            </a:avLst>
          </a:prstGeom>
          <a:solidFill>
            <a:srgbClr val="BBA0E9"/>
          </a:solidFill>
          <a:ln cap="flat" cmpd="sng" w="9525">
            <a:solidFill>
              <a:srgbClr val="BBA0E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ca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Online Support Groups Team</a:t>
            </a:r>
            <a:endParaRPr b="1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04" name="Google Shape;104;p16"/>
          <p:cNvSpPr/>
          <p:nvPr/>
        </p:nvSpPr>
        <p:spPr>
          <a:xfrm>
            <a:off x="3748538" y="1604750"/>
            <a:ext cx="1827900" cy="769500"/>
          </a:xfrm>
          <a:prstGeom prst="roundRect">
            <a:avLst>
              <a:gd fmla="val 16667" name="adj"/>
            </a:avLst>
          </a:prstGeom>
          <a:solidFill>
            <a:srgbClr val="BBA0E9"/>
          </a:solidFill>
          <a:ln cap="flat" cmpd="sng" w="9525">
            <a:solidFill>
              <a:srgbClr val="BBA0E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ca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Self Care Unit Team </a:t>
            </a:r>
            <a:endParaRPr b="1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05" name="Google Shape;105;p16"/>
          <p:cNvSpPr/>
          <p:nvPr/>
        </p:nvSpPr>
        <p:spPr>
          <a:xfrm>
            <a:off x="6264925" y="1604750"/>
            <a:ext cx="1510200" cy="769500"/>
          </a:xfrm>
          <a:prstGeom prst="roundRect">
            <a:avLst>
              <a:gd fmla="val 16667" name="adj"/>
            </a:avLst>
          </a:prstGeom>
          <a:solidFill>
            <a:srgbClr val="BBA0E9"/>
          </a:solidFill>
          <a:ln cap="flat" cmpd="sng" w="9525">
            <a:solidFill>
              <a:srgbClr val="BBA0E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ca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Chatbot Team</a:t>
            </a:r>
            <a:endParaRPr b="1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06" name="Google Shape;106;p16"/>
          <p:cNvSpPr txBox="1"/>
          <p:nvPr/>
        </p:nvSpPr>
        <p:spPr>
          <a:xfrm>
            <a:off x="318800" y="2682200"/>
            <a:ext cx="8687400" cy="19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6442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BA0E9"/>
              </a:buClr>
              <a:buSzPts val="2013"/>
              <a:buFont typeface="Quicksand Medium"/>
              <a:buChar char="-"/>
            </a:pPr>
            <a:r>
              <a:rPr lang="ca" sz="1613">
                <a:solidFill>
                  <a:schemeClr val="dk2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Each team is working separately on the prototype taking in consideration a deadline that we agreed upon which is the </a:t>
            </a:r>
            <a:r>
              <a:rPr b="1" lang="ca" sz="1613">
                <a:solidFill>
                  <a:srgbClr val="BBA0E9"/>
                </a:solidFill>
                <a:latin typeface="Quicksand"/>
                <a:ea typeface="Quicksand"/>
                <a:cs typeface="Quicksand"/>
                <a:sym typeface="Quicksand"/>
              </a:rPr>
              <a:t>15/05/22</a:t>
            </a:r>
            <a:r>
              <a:rPr lang="ca" sz="1613">
                <a:solidFill>
                  <a:schemeClr val="dk2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.</a:t>
            </a:r>
            <a:endParaRPr sz="1613">
              <a:solidFill>
                <a:schemeClr val="dk2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  <a:p>
            <a:pPr indent="-331042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BA0E9"/>
              </a:buClr>
              <a:buSzPts val="1613"/>
              <a:buFont typeface="Quicksand Medium"/>
              <a:buChar char="-"/>
            </a:pPr>
            <a:r>
              <a:rPr lang="ca" sz="1613">
                <a:solidFill>
                  <a:schemeClr val="dk2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The final prototype will then take into consideration the prototypes made by the different teams. </a:t>
            </a:r>
            <a:endParaRPr sz="1613">
              <a:solidFill>
                <a:schemeClr val="dk2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  <a:p>
            <a:pPr indent="-331042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BA0E9"/>
              </a:buClr>
              <a:buSzPts val="1613"/>
              <a:buFont typeface="Quicksand Medium"/>
              <a:buChar char="-"/>
            </a:pPr>
            <a:r>
              <a:rPr lang="ca" sz="1613">
                <a:solidFill>
                  <a:schemeClr val="dk2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Then for the final prototype, there will be two professionals that could give us their reviews and we must then do the </a:t>
            </a:r>
            <a:r>
              <a:rPr lang="ca" sz="1613">
                <a:solidFill>
                  <a:schemeClr val="dk2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corresponding</a:t>
            </a:r>
            <a:r>
              <a:rPr lang="ca" sz="1613">
                <a:solidFill>
                  <a:schemeClr val="dk2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 changes. </a:t>
            </a:r>
            <a:endParaRPr sz="1613">
              <a:solidFill>
                <a:schemeClr val="dk2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/>
          <p:nvPr>
            <p:ph type="title"/>
          </p:nvPr>
        </p:nvSpPr>
        <p:spPr>
          <a:xfrm>
            <a:off x="278775" y="2475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ca" sz="4300">
                <a:solidFill>
                  <a:srgbClr val="BBA0E9"/>
                </a:solidFill>
                <a:latin typeface="Quicksand"/>
                <a:ea typeface="Quicksand"/>
                <a:cs typeface="Quicksand"/>
                <a:sym typeface="Quicksand"/>
              </a:rPr>
              <a:t>Prototyping Tool :</a:t>
            </a:r>
            <a:r>
              <a:rPr lang="ca" sz="4300"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b="1" lang="ca" sz="4300">
                <a:latin typeface="Quicksand"/>
                <a:ea typeface="Quicksand"/>
                <a:cs typeface="Quicksand"/>
                <a:sym typeface="Quicksand"/>
              </a:rPr>
              <a:t>FlutterFlow</a:t>
            </a:r>
            <a:endParaRPr b="1" sz="4300"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12" name="Google Shape;112;p17"/>
          <p:cNvSpPr txBox="1"/>
          <p:nvPr>
            <p:ph idx="1" type="body"/>
          </p:nvPr>
        </p:nvSpPr>
        <p:spPr>
          <a:xfrm>
            <a:off x="401775" y="1026375"/>
            <a:ext cx="5606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44654"/>
              </a:buClr>
              <a:buSzPts val="1800"/>
              <a:buFont typeface="Quicksand Medium"/>
              <a:buChar char="➢"/>
            </a:pPr>
            <a:r>
              <a:rPr lang="ca">
                <a:solidFill>
                  <a:srgbClr val="444654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FlutterFlow is a browser-based visual development platform to create apps based on Flutter.</a:t>
            </a:r>
            <a:endParaRPr>
              <a:solidFill>
                <a:srgbClr val="444654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  <a:p>
            <a:pPr indent="-34290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44654"/>
              </a:buClr>
              <a:buSzPts val="1800"/>
              <a:buFont typeface="Quicksand Medium"/>
              <a:buChar char="➢"/>
            </a:pPr>
            <a:r>
              <a:rPr lang="ca">
                <a:solidFill>
                  <a:srgbClr val="444654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Allows creating mobile and web applications using a drag-and-drop interface.</a:t>
            </a:r>
            <a:endParaRPr>
              <a:solidFill>
                <a:srgbClr val="444654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  <a:p>
            <a:pPr indent="-34290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44654"/>
              </a:buClr>
              <a:buSzPts val="1800"/>
              <a:buFont typeface="Quicksand Medium"/>
              <a:buChar char="➢"/>
            </a:pPr>
            <a:r>
              <a:rPr lang="ca">
                <a:solidFill>
                  <a:srgbClr val="444654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Aims to simplify and speed up the app development process.</a:t>
            </a:r>
            <a:endParaRPr>
              <a:solidFill>
                <a:srgbClr val="444654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  <a:p>
            <a:pPr indent="-34290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44654"/>
              </a:buClr>
              <a:buSzPts val="1800"/>
              <a:buFont typeface="Quicksand Medium"/>
              <a:buChar char="➢"/>
            </a:pPr>
            <a:r>
              <a:rPr lang="ca">
                <a:solidFill>
                  <a:srgbClr val="444654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Providing a user-friendly interface for building high-quality, cross-platform applications.</a:t>
            </a:r>
            <a:endParaRPr>
              <a:solidFill>
                <a:srgbClr val="444654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ca">
                <a:solidFill>
                  <a:srgbClr val="444654"/>
                </a:solidFill>
                <a:latin typeface="Quicksand"/>
                <a:ea typeface="Quicksand"/>
                <a:cs typeface="Quicksand"/>
                <a:sym typeface="Quicksand"/>
              </a:rPr>
              <a:t>FlutterFlow will help us develop the prototypes of the units : Support groups and self care unit. </a:t>
            </a:r>
            <a:endParaRPr b="1">
              <a:solidFill>
                <a:srgbClr val="444654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grpSp>
        <p:nvGrpSpPr>
          <p:cNvPr id="113" name="Google Shape;113;p17"/>
          <p:cNvGrpSpPr/>
          <p:nvPr/>
        </p:nvGrpSpPr>
        <p:grpSpPr>
          <a:xfrm>
            <a:off x="6396865" y="1616335"/>
            <a:ext cx="2119997" cy="2470679"/>
            <a:chOff x="5479949" y="1170713"/>
            <a:chExt cx="3151475" cy="3361925"/>
          </a:xfrm>
        </p:grpSpPr>
        <p:pic>
          <p:nvPicPr>
            <p:cNvPr id="114" name="Google Shape;114;p17"/>
            <p:cNvPicPr preferRelativeResize="0"/>
            <p:nvPr/>
          </p:nvPicPr>
          <p:blipFill rotWithShape="1">
            <a:blip r:embed="rId3">
              <a:alphaModFix/>
            </a:blip>
            <a:srcRect b="13152" l="23919" r="0" t="22753"/>
            <a:stretch/>
          </p:blipFill>
          <p:spPr>
            <a:xfrm>
              <a:off x="5479949" y="3039300"/>
              <a:ext cx="3151475" cy="149333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5" name="Google Shape;115;p1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002543" y="1170713"/>
              <a:ext cx="1868586" cy="186858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2074" y="329800"/>
            <a:ext cx="7964452" cy="4483899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8"/>
          <p:cNvSpPr/>
          <p:nvPr/>
        </p:nvSpPr>
        <p:spPr>
          <a:xfrm>
            <a:off x="2970325" y="804300"/>
            <a:ext cx="1769400" cy="3637500"/>
          </a:xfrm>
          <a:prstGeom prst="rect">
            <a:avLst/>
          </a:prstGeom>
          <a:noFill/>
          <a:ln cap="flat" cmpd="sng" w="28575">
            <a:solidFill>
              <a:srgbClr val="BBA0E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" sz="4300">
                <a:solidFill>
                  <a:srgbClr val="BBA0E9"/>
                </a:solidFill>
                <a:latin typeface="Quicksand"/>
                <a:ea typeface="Quicksand"/>
                <a:cs typeface="Quicksand"/>
                <a:sym typeface="Quicksand"/>
              </a:rPr>
              <a:t>Prototyping Tool:</a:t>
            </a:r>
            <a:r>
              <a:rPr lang="ca" sz="4300"/>
              <a:t> </a:t>
            </a:r>
            <a:r>
              <a:rPr b="1" lang="ca" sz="4300">
                <a:latin typeface="Quicksand"/>
                <a:ea typeface="Quicksand"/>
                <a:cs typeface="Quicksand"/>
                <a:sym typeface="Quicksand"/>
              </a:rPr>
              <a:t>Firebase</a:t>
            </a:r>
            <a:endParaRPr b="1" sz="4300"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27" name="Google Shape;127;p19"/>
          <p:cNvSpPr txBox="1"/>
          <p:nvPr>
            <p:ph idx="1" type="body"/>
          </p:nvPr>
        </p:nvSpPr>
        <p:spPr>
          <a:xfrm>
            <a:off x="376950" y="1428250"/>
            <a:ext cx="7786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44654"/>
              </a:buClr>
              <a:buSzPts val="1800"/>
              <a:buFont typeface="Quicksand Medium"/>
              <a:buChar char="➢"/>
            </a:pPr>
            <a:r>
              <a:rPr lang="ca">
                <a:latin typeface="Quicksand"/>
                <a:ea typeface="Quicksand"/>
                <a:cs typeface="Quicksand"/>
                <a:sym typeface="Quicksand"/>
              </a:rPr>
              <a:t>It is a set of backend cloud computing services and applications.</a:t>
            </a:r>
            <a:endParaRPr>
              <a:latin typeface="Quicksand"/>
              <a:ea typeface="Quicksand"/>
              <a:cs typeface="Quicksand"/>
              <a:sym typeface="Quicksand"/>
            </a:endParaRPr>
          </a:p>
          <a:p>
            <a:pPr indent="-34290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44654"/>
              </a:buClr>
              <a:buSzPts val="1800"/>
              <a:buFont typeface="Quicksand Medium"/>
              <a:buChar char="➢"/>
            </a:pPr>
            <a:r>
              <a:rPr lang="ca">
                <a:latin typeface="Quicksand"/>
                <a:ea typeface="Quicksand"/>
                <a:cs typeface="Quicksand"/>
                <a:sym typeface="Quicksand"/>
              </a:rPr>
              <a:t>In Firebase the user is able to create databases, use services, authentication, and integration </a:t>
            </a:r>
            <a:endParaRPr>
              <a:latin typeface="Quicksand"/>
              <a:ea typeface="Quicksand"/>
              <a:cs typeface="Quicksand"/>
              <a:sym typeface="Quicksand"/>
            </a:endParaRPr>
          </a:p>
          <a:p>
            <a:pPr indent="-34290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44654"/>
              </a:buClr>
              <a:buSzPts val="1800"/>
              <a:buFont typeface="Quicksand Medium"/>
              <a:buChar char="➢"/>
            </a:pPr>
            <a:r>
              <a:rPr lang="ca">
                <a:latin typeface="Quicksand"/>
                <a:ea typeface="Quicksand"/>
                <a:cs typeface="Quicksand"/>
                <a:sym typeface="Quicksand"/>
              </a:rPr>
              <a:t>Here, we use Firebase to create the databases useful to manage the chats.</a:t>
            </a:r>
            <a:endParaRPr>
              <a:latin typeface="Quicksand"/>
              <a:ea typeface="Quicksand"/>
              <a:cs typeface="Quicksand"/>
              <a:sym typeface="Quicksand"/>
            </a:endParaRPr>
          </a:p>
          <a:p>
            <a:pPr indent="-317500" lvl="1" marL="9144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44654"/>
              </a:buClr>
              <a:buSzPts val="1400"/>
              <a:buFont typeface="Quicksand Medium"/>
              <a:buChar char="○"/>
            </a:pPr>
            <a:r>
              <a:rPr lang="ca">
                <a:latin typeface="Quicksand"/>
                <a:ea typeface="Quicksand"/>
                <a:cs typeface="Quicksand"/>
                <a:sym typeface="Quicksand"/>
              </a:rPr>
              <a:t>For instance, in the chatbot interface we will have a database containing the messages the user had with the AI.</a:t>
            </a:r>
            <a:endParaRPr>
              <a:latin typeface="Quicksand"/>
              <a:ea typeface="Quicksand"/>
              <a:cs typeface="Quicksand"/>
              <a:sym typeface="Quicksand"/>
            </a:endParaRPr>
          </a:p>
          <a:p>
            <a:pPr indent="-34290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44654"/>
              </a:buClr>
              <a:buSzPts val="1800"/>
              <a:buFont typeface="Quicksand Medium"/>
              <a:buChar char="➢"/>
            </a:pPr>
            <a:r>
              <a:rPr lang="ca">
                <a:latin typeface="Quicksand"/>
                <a:ea typeface="Quicksand"/>
                <a:cs typeface="Quicksand"/>
                <a:sym typeface="Quicksand"/>
              </a:rPr>
              <a:t>Each message is defined by a document, which contains 3 fields: the text of the message, the time stamp when the message was sent, and the user name.</a:t>
            </a:r>
            <a:endParaRPr>
              <a:solidFill>
                <a:srgbClr val="444654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1A1A1A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" sz="4300">
                <a:solidFill>
                  <a:srgbClr val="BBA0E9"/>
                </a:solidFill>
                <a:latin typeface="Quicksand"/>
                <a:ea typeface="Quicksand"/>
                <a:cs typeface="Quicksand"/>
                <a:sym typeface="Quicksand"/>
              </a:rPr>
              <a:t>Chatbot</a:t>
            </a:r>
            <a:endParaRPr b="1" sz="4300"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133" name="Google Shape;13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99" y="1376300"/>
            <a:ext cx="1604950" cy="346705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0"/>
          <p:cNvSpPr txBox="1"/>
          <p:nvPr>
            <p:ph idx="1" type="body"/>
          </p:nvPr>
        </p:nvSpPr>
        <p:spPr>
          <a:xfrm>
            <a:off x="2214050" y="1327800"/>
            <a:ext cx="6235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a" sz="1200">
                <a:latin typeface="Quicksand"/>
                <a:ea typeface="Quicksand"/>
                <a:cs typeface="Quicksand"/>
                <a:sym typeface="Quicksand"/>
              </a:rPr>
              <a:t>On the left the current interface for the chatbot. </a:t>
            </a:r>
            <a:endParaRPr sz="1200"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ca" sz="1200">
                <a:latin typeface="Quicksand"/>
                <a:ea typeface="Quicksand"/>
                <a:cs typeface="Quicksand"/>
                <a:sym typeface="Quicksand"/>
              </a:rPr>
              <a:t>Eventually, the user will be able to type on the textbox below, and the message will be saved in the Firebase database as  a document containing the following information:</a:t>
            </a:r>
            <a:endParaRPr sz="1200">
              <a:latin typeface="Quicksand"/>
              <a:ea typeface="Quicksand"/>
              <a:cs typeface="Quicksand"/>
              <a:sym typeface="Quicksand"/>
            </a:endParaRPr>
          </a:p>
          <a:p>
            <a:pPr indent="457200" lvl="0" marL="0" marR="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ca" sz="1200">
                <a:latin typeface="Quicksand"/>
                <a:ea typeface="Quicksand"/>
                <a:cs typeface="Quicksand"/>
                <a:sym typeface="Quicksand"/>
              </a:rPr>
              <a:t>text → the content of the message</a:t>
            </a:r>
            <a:endParaRPr sz="1200">
              <a:latin typeface="Quicksand"/>
              <a:ea typeface="Quicksand"/>
              <a:cs typeface="Quicksand"/>
              <a:sym typeface="Quicksand"/>
            </a:endParaRPr>
          </a:p>
          <a:p>
            <a:pPr indent="457200" lvl="0" marL="0" marR="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ca" sz="1200">
                <a:latin typeface="Quicksand"/>
                <a:ea typeface="Quicksand"/>
                <a:cs typeface="Quicksand"/>
                <a:sym typeface="Quicksand"/>
              </a:rPr>
              <a:t>ts → the time stamp when the message was sent</a:t>
            </a:r>
            <a:endParaRPr sz="1200">
              <a:latin typeface="Quicksand"/>
              <a:ea typeface="Quicksand"/>
              <a:cs typeface="Quicksand"/>
              <a:sym typeface="Quicksand"/>
            </a:endParaRPr>
          </a:p>
          <a:p>
            <a:pPr indent="457200" lvl="0" marL="0" marR="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ca" sz="1200">
                <a:latin typeface="Quicksand"/>
                <a:ea typeface="Quicksand"/>
                <a:cs typeface="Quicksand"/>
                <a:sym typeface="Quicksand"/>
              </a:rPr>
              <a:t>user → the name of the user who sent the message</a:t>
            </a:r>
            <a:endParaRPr sz="1200"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ca" sz="1200">
                <a:latin typeface="Quicksand"/>
                <a:ea typeface="Quicksand"/>
                <a:cs typeface="Quicksand"/>
                <a:sym typeface="Quicksand"/>
              </a:rPr>
              <a:t>By taking the last message as input, the application will do a call to openAI so to use chatGPT to answer the user’s sentence. </a:t>
            </a:r>
            <a:endParaRPr sz="1200"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ca" sz="1200">
                <a:latin typeface="Quicksand"/>
                <a:ea typeface="Quicksand"/>
                <a:cs typeface="Quicksand"/>
                <a:sym typeface="Quicksand"/>
              </a:rPr>
              <a:t>Right now, we didn’t really focus on the AI part yet, but we saw that flutterflow is optimized to use many APIs, including the openAI one. </a:t>
            </a:r>
            <a:endParaRPr sz="1200"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ca" sz="1200">
                <a:latin typeface="Quicksand"/>
                <a:ea typeface="Quicksand"/>
                <a:cs typeface="Quicksand"/>
                <a:sym typeface="Quicksand"/>
              </a:rPr>
              <a:t>Instead, the structure of the interface, and the development of the backbone structure of how the messages are organized is almost complete.</a:t>
            </a:r>
            <a:endParaRPr sz="1200"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1"/>
          <p:cNvSpPr txBox="1"/>
          <p:nvPr>
            <p:ph type="title"/>
          </p:nvPr>
        </p:nvSpPr>
        <p:spPr>
          <a:xfrm>
            <a:off x="311700" y="2310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ca" sz="4300">
                <a:solidFill>
                  <a:srgbClr val="BBA0E9"/>
                </a:solidFill>
                <a:latin typeface="Quicksand"/>
                <a:ea typeface="Quicksand"/>
                <a:cs typeface="Quicksand"/>
                <a:sym typeface="Quicksand"/>
              </a:rPr>
              <a:t>Business </a:t>
            </a:r>
            <a:r>
              <a:rPr lang="ca" sz="4300">
                <a:latin typeface="Quicksand"/>
                <a:ea typeface="Quicksand"/>
                <a:cs typeface="Quicksand"/>
                <a:sym typeface="Quicksand"/>
              </a:rPr>
              <a:t>Model Canvas</a:t>
            </a:r>
            <a:endParaRPr sz="4300"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40" name="Google Shape;140;p21"/>
          <p:cNvSpPr txBox="1"/>
          <p:nvPr>
            <p:ph idx="1" type="body"/>
          </p:nvPr>
        </p:nvSpPr>
        <p:spPr>
          <a:xfrm>
            <a:off x="311700" y="1152475"/>
            <a:ext cx="8245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55000" lnSpcReduction="10000"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ca" sz="2713">
                <a:solidFill>
                  <a:srgbClr val="BBA0E9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Definition</a:t>
            </a:r>
            <a:endParaRPr sz="2713">
              <a:solidFill>
                <a:srgbClr val="BBA0E9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  <a:p>
            <a:pPr indent="-337330" lvl="0" marL="457200" rtl="0" algn="just">
              <a:spcBef>
                <a:spcPts val="1200"/>
              </a:spcBef>
              <a:spcAft>
                <a:spcPts val="0"/>
              </a:spcAft>
              <a:buSzPct val="114742"/>
              <a:buFont typeface="Quicksand Medium"/>
              <a:buChar char="-"/>
            </a:pPr>
            <a:r>
              <a:rPr lang="ca" sz="2713">
                <a:latin typeface="Quicksand Medium"/>
                <a:ea typeface="Quicksand Medium"/>
                <a:cs typeface="Quicksand Medium"/>
                <a:sym typeface="Quicksand Medium"/>
              </a:rPr>
              <a:t>It’s a visual representation of a business model, highlighting all key strategic factors.</a:t>
            </a:r>
            <a:endParaRPr sz="2713">
              <a:latin typeface="Quicksand Medium"/>
              <a:ea typeface="Quicksand Medium"/>
              <a:cs typeface="Quicksand Medium"/>
              <a:sym typeface="Quicksand Medium"/>
            </a:endParaRPr>
          </a:p>
          <a:p>
            <a:pPr indent="-337330" lvl="0" marL="457200" rtl="0" algn="just">
              <a:spcBef>
                <a:spcPts val="0"/>
              </a:spcBef>
              <a:spcAft>
                <a:spcPts val="0"/>
              </a:spcAft>
              <a:buSzPct val="114742"/>
              <a:buFont typeface="Quicksand Medium"/>
              <a:buChar char="-"/>
            </a:pPr>
            <a:r>
              <a:rPr lang="ca" sz="2713">
                <a:latin typeface="Quicksand Medium"/>
                <a:ea typeface="Quicksand Medium"/>
                <a:cs typeface="Quicksand Medium"/>
                <a:sym typeface="Quicksand Medium"/>
              </a:rPr>
              <a:t>Other than providing a general overview of the business model, these canvases enable companies to visualize and analyze their strategy.</a:t>
            </a:r>
            <a:endParaRPr sz="2713">
              <a:latin typeface="Quicksand Medium"/>
              <a:ea typeface="Quicksand Medium"/>
              <a:cs typeface="Quicksand Medium"/>
              <a:sym typeface="Quicksand Medium"/>
            </a:endParaRPr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lang="ca" sz="2713">
                <a:solidFill>
                  <a:srgbClr val="BBA0E9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Why using a BMC ? </a:t>
            </a:r>
            <a:endParaRPr sz="2713">
              <a:solidFill>
                <a:srgbClr val="BBA0E9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  <a:p>
            <a:pPr indent="-323360" lvl="0" marL="457200" rtl="0" algn="just">
              <a:spcBef>
                <a:spcPts val="1200"/>
              </a:spcBef>
              <a:spcAft>
                <a:spcPts val="0"/>
              </a:spcAft>
              <a:buSzPct val="100000"/>
              <a:buFont typeface="Quicksand Medium"/>
              <a:buChar char="-"/>
            </a:pPr>
            <a:r>
              <a:rPr lang="ca" sz="2713">
                <a:latin typeface="Quicksand Medium"/>
                <a:ea typeface="Quicksand Medium"/>
                <a:cs typeface="Quicksand Medium"/>
                <a:sym typeface="Quicksand Medium"/>
              </a:rPr>
              <a:t>Collaborative brainstorming with the team was a crucial component of the BMC as it fostered productive discussions among team members</a:t>
            </a:r>
            <a:endParaRPr sz="2713">
              <a:latin typeface="Quicksand Medium"/>
              <a:ea typeface="Quicksand Medium"/>
              <a:cs typeface="Quicksand Medium"/>
              <a:sym typeface="Quicksand Medium"/>
            </a:endParaRPr>
          </a:p>
          <a:p>
            <a:pPr indent="-337330" lvl="0" marL="457200" rtl="0" algn="just">
              <a:spcBef>
                <a:spcPts val="0"/>
              </a:spcBef>
              <a:spcAft>
                <a:spcPts val="0"/>
              </a:spcAft>
              <a:buSzPct val="114742"/>
              <a:buFont typeface="Quicksand Medium"/>
              <a:buChar char="-"/>
            </a:pPr>
            <a:r>
              <a:rPr lang="ca" sz="2713">
                <a:latin typeface="Quicksand Medium"/>
                <a:ea typeface="Quicksand Medium"/>
                <a:cs typeface="Quicksand Medium"/>
                <a:sym typeface="Quicksand Medium"/>
              </a:rPr>
              <a:t>It helped us define our </a:t>
            </a:r>
            <a:r>
              <a:rPr b="1" lang="ca" sz="2895">
                <a:solidFill>
                  <a:srgbClr val="BBA0E9"/>
                </a:solidFill>
                <a:latin typeface="Quicksand"/>
                <a:ea typeface="Quicksand"/>
                <a:cs typeface="Quicksand"/>
                <a:sym typeface="Quicksand"/>
              </a:rPr>
              <a:t>value proposition</a:t>
            </a:r>
            <a:r>
              <a:rPr lang="ca" sz="2713">
                <a:latin typeface="Quicksand Medium"/>
                <a:ea typeface="Quicksand Medium"/>
                <a:cs typeface="Quicksand Medium"/>
                <a:sym typeface="Quicksand Medium"/>
              </a:rPr>
              <a:t> and what makes us different than the competitors. It helped us define the </a:t>
            </a:r>
            <a:r>
              <a:rPr b="1" lang="ca" sz="2895">
                <a:solidFill>
                  <a:srgbClr val="BBA0E9"/>
                </a:solidFill>
                <a:latin typeface="Quicksand"/>
                <a:ea typeface="Quicksand"/>
                <a:cs typeface="Quicksand"/>
                <a:sym typeface="Quicksand"/>
              </a:rPr>
              <a:t>cost structure</a:t>
            </a:r>
            <a:r>
              <a:rPr lang="ca" sz="2713">
                <a:latin typeface="Quicksand Medium"/>
                <a:ea typeface="Quicksand Medium"/>
                <a:cs typeface="Quicksand Medium"/>
                <a:sym typeface="Quicksand Medium"/>
              </a:rPr>
              <a:t> of our application and the </a:t>
            </a:r>
            <a:r>
              <a:rPr b="1" lang="ca" sz="2895">
                <a:solidFill>
                  <a:srgbClr val="BBA0E9"/>
                </a:solidFill>
                <a:latin typeface="Quicksand"/>
                <a:ea typeface="Quicksand"/>
                <a:cs typeface="Quicksand"/>
                <a:sym typeface="Quicksand"/>
              </a:rPr>
              <a:t>revenue streams</a:t>
            </a:r>
            <a:r>
              <a:rPr lang="ca" sz="2713">
                <a:latin typeface="Quicksand Medium"/>
                <a:ea typeface="Quicksand Medium"/>
                <a:cs typeface="Quicksand Medium"/>
                <a:sym typeface="Quicksand Medium"/>
              </a:rPr>
              <a:t> (how are we going to earn through the use of the application) and finally it made us develop a better understanding of the project. </a:t>
            </a:r>
            <a:endParaRPr sz="1600">
              <a:solidFill>
                <a:srgbClr val="BBA0E9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